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3"/>
  </p:notesMasterIdLst>
  <p:sldIdLst>
    <p:sldId id="256" r:id="rId2"/>
    <p:sldId id="273" r:id="rId3"/>
    <p:sldId id="270" r:id="rId4"/>
    <p:sldId id="272" r:id="rId5"/>
    <p:sldId id="262" r:id="rId6"/>
    <p:sldId id="258" r:id="rId7"/>
    <p:sldId id="259" r:id="rId8"/>
    <p:sldId id="269" r:id="rId9"/>
    <p:sldId id="275" r:id="rId10"/>
    <p:sldId id="276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14" autoAdjust="0"/>
    <p:restoredTop sz="94709" autoAdjust="0"/>
  </p:normalViewPr>
  <p:slideViewPr>
    <p:cSldViewPr>
      <p:cViewPr>
        <p:scale>
          <a:sx n="80" d="100"/>
          <a:sy n="80" d="100"/>
        </p:scale>
        <p:origin x="-1068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86BCE-9F6C-4F3C-A441-9260DB7715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A2974-9003-48F6-83D8-153A6EFC0A0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D49B90-1462-48A6-A56C-BD2B7E52BF43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D7A57C-3DF1-48F0-B717-681065EC83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9823F7-1AC2-4713-B8AF-6BDAEE5DC426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5EA823-E54F-4125-8000-ECA381C3AF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3E0AB6-3DAF-46A6-BBB3-D574340F5973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E6E05-79B0-488B-93FE-A03F157EF3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6DBFC4-A5B4-4513-9FE2-29EB07C1A836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514274-1BCA-4A8B-B09F-8CC2032AEAAE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448A81-E16B-4D2A-89FD-DF6B83EB56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BA00F0-AA85-4A06-AE23-94CDFECD8DA2}" type="datetime1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04E4BA-A4C9-4EB5-B593-B781054EA9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2FBC8A-5C39-4B0D-890B-E7D824DEC1C2}" type="datetime1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8361A4-B450-4D43-B8B8-D4D3C177B1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C07D6B-036C-4B73-B2D7-D2D26157174C}" type="datetime1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1D072F-33A2-41F7-8A57-7A17D86AAE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843EAD-130C-43AA-862D-C09B8678EA6A}" type="datetime1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C96CC-D624-46E2-B522-54D15261F0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EB02D3-9172-43AA-883F-8D8B5C09D1DC}" type="datetime1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D65A9B-05B3-4E81-BB8F-F2E96F0F47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2D4C51-702F-485D-92DC-CDEA2C933F0C}" type="datetime1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2DAC0-D303-4EE7-9E67-EEA2B10D43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3D32F57E-175A-4CBB-9D1B-5E61E77A64CC}" type="datetime1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DA1C7EC-619B-41EB-A6FD-6628DC7517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 spd="slow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3429024"/>
          </a:xfrm>
        </p:spPr>
        <p:txBody>
          <a:bodyPr/>
          <a:lstStyle/>
          <a:p>
            <a:pPr marL="182880" indent="0" algn="ctr" fontAlgn="auto">
              <a:spcAft>
                <a:spcPts val="0"/>
              </a:spcAft>
              <a:buNone/>
              <a:defRPr/>
            </a:pPr>
            <a:r>
              <a:rPr lang="ru-RU" sz="66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Системы линейных уравнений с двумя переменными</a:t>
            </a:r>
            <a:endParaRPr lang="ru-RU" sz="66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D7A57C-3DF1-48F0-B717-681065EC8374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1412776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</a:rPr>
              <a:t>Графический способ обычно позволяет находить решения лишь приближенно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698010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618" y="1340768"/>
            <a:ext cx="878938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9712" y="620688"/>
            <a:ext cx="5472608" cy="13681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Решение системы уравнений с двумя переменными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1979712" y="1988840"/>
            <a:ext cx="273630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>
            <a:off x="4716016" y="1988840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>
            <a:off x="4716016" y="1988840"/>
            <a:ext cx="252028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755576" y="3140968"/>
            <a:ext cx="2304256" cy="201622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Графический способ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44208" y="3140968"/>
            <a:ext cx="2448272" cy="201622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Способ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сложения</a:t>
            </a:r>
          </a:p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63888" y="3140968"/>
            <a:ext cx="2304256" cy="201622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Способ подстановки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509423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. 1360"/>
          <p:cNvSpPr txBox="1">
            <a:spLocks noChangeArrowheads="1"/>
          </p:cNvSpPr>
          <p:nvPr/>
        </p:nvSpPr>
        <p:spPr>
          <a:xfrm>
            <a:off x="642910" y="285728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Система уравнений и её решение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000109"/>
            <a:ext cx="85011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Определение: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Системой двух линейных уравнений с двумя  неизвестными называются два уравнения, объединенные фигурной скобкой. </a:t>
            </a:r>
          </a:p>
          <a:p>
            <a:pPr>
              <a:buFontTx/>
              <a:buNone/>
            </a:pP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2400" dirty="0" smtClean="0"/>
              <a:t>Фигурная скобка означает, что эти уравнения должны  быть  решены одновременно.</a:t>
            </a:r>
          </a:p>
          <a:p>
            <a:endParaRPr lang="ru-RU" sz="2800" dirty="0" smtClean="0"/>
          </a:p>
        </p:txBody>
      </p:sp>
      <p:grpSp>
        <p:nvGrpSpPr>
          <p:cNvPr id="5" name="Группа 1027"/>
          <p:cNvGrpSpPr>
            <a:grpSpLocks/>
          </p:cNvGrpSpPr>
          <p:nvPr/>
        </p:nvGrpSpPr>
        <p:grpSpPr bwMode="auto">
          <a:xfrm>
            <a:off x="719734" y="4304630"/>
            <a:ext cx="3565788" cy="1286677"/>
            <a:chOff x="7" y="1381"/>
            <a:chExt cx="2303" cy="911"/>
          </a:xfrm>
        </p:grpSpPr>
        <p:sp>
          <p:nvSpPr>
            <p:cNvPr id="6" name="Поле 1028"/>
            <p:cNvSpPr txBox="1">
              <a:spLocks noChangeArrowheads="1"/>
            </p:cNvSpPr>
            <p:nvPr/>
          </p:nvSpPr>
          <p:spPr bwMode="auto">
            <a:xfrm>
              <a:off x="257" y="1381"/>
              <a:ext cx="2053" cy="91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4400" b="1" dirty="0" smtClean="0"/>
                <a:t>а</a:t>
              </a:r>
              <a:r>
                <a:rPr lang="ru-RU" sz="2000" b="1" dirty="0" smtClean="0"/>
                <a:t>1 </a:t>
              </a:r>
              <a:r>
                <a:rPr lang="ru-RU" sz="4400" b="1" dirty="0" err="1" smtClean="0"/>
                <a:t>х</a:t>
              </a:r>
              <a:r>
                <a:rPr lang="ru-RU" sz="4400" b="1" dirty="0" smtClean="0"/>
                <a:t> + </a:t>
              </a:r>
              <a:r>
                <a:rPr lang="en-US" sz="4400" b="1" dirty="0" smtClean="0"/>
                <a:t>b</a:t>
              </a:r>
              <a:r>
                <a:rPr lang="ru-RU" sz="2000" b="1" dirty="0" smtClean="0"/>
                <a:t>1 </a:t>
              </a:r>
              <a:r>
                <a:rPr lang="en-US" sz="4400" b="1" dirty="0" smtClean="0"/>
                <a:t>y</a:t>
              </a:r>
              <a:r>
                <a:rPr lang="ru-RU" sz="4400" b="1" dirty="0" smtClean="0"/>
                <a:t> =</a:t>
              </a:r>
              <a:r>
                <a:rPr lang="en-US" sz="4400" b="1" dirty="0" smtClean="0"/>
                <a:t> c</a:t>
              </a:r>
              <a:r>
                <a:rPr lang="ru-RU" sz="2000" b="1" dirty="0" smtClean="0"/>
                <a:t>1,</a:t>
              </a:r>
              <a:endParaRPr lang="ru-RU" sz="2000" b="1" dirty="0"/>
            </a:p>
            <a:p>
              <a:pPr algn="ctr"/>
              <a:r>
                <a:rPr lang="ru-RU" sz="4400" b="1" dirty="0" smtClean="0"/>
                <a:t>а</a:t>
              </a:r>
              <a:r>
                <a:rPr lang="en-US" sz="2000" b="1" dirty="0" smtClean="0"/>
                <a:t>2 </a:t>
              </a:r>
              <a:r>
                <a:rPr lang="ru-RU" sz="4400" b="1" dirty="0" err="1" smtClean="0"/>
                <a:t>х</a:t>
              </a:r>
              <a:r>
                <a:rPr lang="ru-RU" sz="4400" b="1" dirty="0" smtClean="0"/>
                <a:t> + </a:t>
              </a:r>
              <a:r>
                <a:rPr lang="en-US" sz="4400" b="1" dirty="0" smtClean="0"/>
                <a:t>b</a:t>
              </a:r>
              <a:r>
                <a:rPr lang="en-US" sz="2000" b="1" dirty="0" smtClean="0"/>
                <a:t>2 </a:t>
              </a:r>
              <a:r>
                <a:rPr lang="en-US" sz="4400" b="1" dirty="0" smtClean="0"/>
                <a:t>y</a:t>
              </a:r>
              <a:r>
                <a:rPr lang="ru-RU" sz="4400" b="1" dirty="0" smtClean="0"/>
                <a:t> =</a:t>
              </a:r>
              <a:r>
                <a:rPr lang="en-US" sz="4400" b="1" dirty="0" smtClean="0"/>
                <a:t> c</a:t>
              </a:r>
              <a:r>
                <a:rPr lang="en-US" sz="2000" b="1" dirty="0" smtClean="0"/>
                <a:t>2</a:t>
              </a:r>
              <a:r>
                <a:rPr lang="ru-RU" sz="4400" dirty="0" smtClean="0"/>
                <a:t>;</a:t>
              </a:r>
              <a:endParaRPr lang="ru-RU" sz="4400" dirty="0"/>
            </a:p>
          </p:txBody>
        </p:sp>
        <p:sp>
          <p:nvSpPr>
            <p:cNvPr id="7" name="Автофигура 1029"/>
            <p:cNvSpPr>
              <a:spLocks/>
            </p:cNvSpPr>
            <p:nvPr/>
          </p:nvSpPr>
          <p:spPr bwMode="auto">
            <a:xfrm>
              <a:off x="7" y="1392"/>
              <a:ext cx="108" cy="900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5400" dirty="0"/>
            </a:p>
          </p:txBody>
        </p:sp>
      </p:grpSp>
      <p:sp>
        <p:nvSpPr>
          <p:cNvPr id="9" name="Поле 1028"/>
          <p:cNvSpPr txBox="1">
            <a:spLocks noChangeArrowheads="1"/>
          </p:cNvSpPr>
          <p:nvPr/>
        </p:nvSpPr>
        <p:spPr bwMode="auto">
          <a:xfrm>
            <a:off x="25139" y="3356992"/>
            <a:ext cx="8286808" cy="110799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i="1" dirty="0" smtClean="0"/>
              <a:t>В  общем  виде  систему двух линейных уравнений с двумя  неизвестными записывают так :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500032" y="5715017"/>
            <a:ext cx="121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где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5572140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а</a:t>
            </a:r>
            <a:r>
              <a:rPr lang="ru-RU" sz="1600" b="1" dirty="0" smtClean="0"/>
              <a:t>1 </a:t>
            </a:r>
            <a:r>
              <a:rPr lang="ru-RU" sz="3600" b="1" dirty="0" smtClean="0"/>
              <a:t> , </a:t>
            </a:r>
            <a:r>
              <a:rPr lang="en-US" sz="3600" b="1" dirty="0" smtClean="0"/>
              <a:t>b</a:t>
            </a:r>
            <a:r>
              <a:rPr lang="ru-RU" sz="1600" b="1" dirty="0" smtClean="0"/>
              <a:t>1 </a:t>
            </a:r>
            <a:r>
              <a:rPr lang="ru-RU" sz="3600" b="1" dirty="0" smtClean="0"/>
              <a:t>,</a:t>
            </a:r>
            <a:r>
              <a:rPr lang="en-US" sz="3600" b="1" dirty="0" smtClean="0"/>
              <a:t> c</a:t>
            </a:r>
            <a:r>
              <a:rPr lang="ru-RU" sz="1600" b="1" dirty="0" smtClean="0"/>
              <a:t>1 ,</a:t>
            </a:r>
            <a:endParaRPr lang="ru-RU" sz="1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71802" y="5643578"/>
            <a:ext cx="2002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а</a:t>
            </a:r>
            <a:r>
              <a:rPr lang="ru-RU" sz="2000" b="1" dirty="0" smtClean="0"/>
              <a:t>2</a:t>
            </a:r>
            <a:r>
              <a:rPr lang="en-US" sz="3600" b="1" dirty="0" smtClean="0"/>
              <a:t> </a:t>
            </a:r>
            <a:r>
              <a:rPr lang="ru-RU" sz="3600" b="1" dirty="0" smtClean="0"/>
              <a:t>, </a:t>
            </a:r>
            <a:r>
              <a:rPr lang="en-US" sz="3600" b="1" dirty="0" smtClean="0"/>
              <a:t>b</a:t>
            </a:r>
            <a:r>
              <a:rPr lang="ru-RU" sz="2000" b="1" dirty="0" smtClean="0"/>
              <a:t>2</a:t>
            </a:r>
            <a:r>
              <a:rPr lang="en-US" sz="3600" b="1" dirty="0" smtClean="0"/>
              <a:t> </a:t>
            </a:r>
            <a:r>
              <a:rPr lang="ru-RU" sz="3600" b="1" dirty="0" smtClean="0"/>
              <a:t>, </a:t>
            </a:r>
            <a:r>
              <a:rPr lang="en-US" sz="3600" b="1" dirty="0" smtClean="0"/>
              <a:t> c</a:t>
            </a:r>
            <a:r>
              <a:rPr lang="ru-RU" sz="2000" b="1" dirty="0" smtClean="0"/>
              <a:t>2</a:t>
            </a:r>
            <a:endParaRPr lang="ru-RU" sz="3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29322" y="4643446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2" name="Выноска-облако 21"/>
          <p:cNvSpPr/>
          <p:nvPr/>
        </p:nvSpPr>
        <p:spPr>
          <a:xfrm rot="21253154">
            <a:off x="5643587" y="4487995"/>
            <a:ext cx="3433475" cy="1999744"/>
          </a:xfrm>
          <a:prstGeom prst="cloudCallout">
            <a:avLst>
              <a:gd name="adj1" fmla="val -251389"/>
              <a:gd name="adj2" fmla="val 7908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- Заданные числа, а  </a:t>
            </a:r>
            <a:r>
              <a:rPr lang="ru-RU" sz="2000" b="1" dirty="0" err="1" smtClean="0"/>
              <a:t>х</a:t>
            </a:r>
            <a:r>
              <a:rPr lang="ru-RU" sz="2000" b="1" dirty="0" smtClean="0"/>
              <a:t>  и  у - неизвестные</a:t>
            </a:r>
            <a:endParaRPr lang="ru-RU" sz="2000" dirty="0"/>
          </a:p>
        </p:txBody>
      </p:sp>
      <p:cxnSp>
        <p:nvCxnSpPr>
          <p:cNvPr id="24" name="Скругленная соединительная линия 23"/>
          <p:cNvCxnSpPr>
            <a:stCxn id="15" idx="2"/>
          </p:cNvCxnSpPr>
          <p:nvPr/>
        </p:nvCxnSpPr>
        <p:spPr>
          <a:xfrm rot="5400000" flipH="1" flipV="1">
            <a:off x="4499419" y="5074321"/>
            <a:ext cx="789207" cy="1641970"/>
          </a:xfrm>
          <a:prstGeom prst="curvedConnector4">
            <a:avLst>
              <a:gd name="adj1" fmla="val -28966"/>
              <a:gd name="adj2" fmla="val 80489"/>
            </a:avLst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C96CC-D624-46E2-B522-54D15261F04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30452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ru-RU" dirty="0" smtClean="0">
                <a:solidFill>
                  <a:schemeClr val="tx1"/>
                </a:solidFill>
              </a:rPr>
              <a:t>Например, </a:t>
            </a:r>
            <a:r>
              <a:rPr lang="ru-RU" sz="2800" dirty="0" smtClean="0">
                <a:solidFill>
                  <a:schemeClr val="tx1"/>
                </a:solidFill>
              </a:rPr>
              <a:t>в системе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</a:rPr>
              <a:t>а1 = 1, </a:t>
            </a:r>
            <a:r>
              <a:rPr lang="en-US" sz="2700" b="1" dirty="0" smtClean="0">
                <a:solidFill>
                  <a:schemeClr val="tx1"/>
                </a:solidFill>
              </a:rPr>
              <a:t>b</a:t>
            </a:r>
            <a:r>
              <a:rPr lang="ru-RU" sz="2700" b="1" dirty="0" smtClean="0">
                <a:solidFill>
                  <a:schemeClr val="tx1"/>
                </a:solidFill>
              </a:rPr>
              <a:t>1 = -1, с1 = 2; а2 = 3, </a:t>
            </a:r>
            <a:r>
              <a:rPr lang="en-US" sz="2700" b="1" dirty="0" smtClean="0">
                <a:solidFill>
                  <a:schemeClr val="tx1"/>
                </a:solidFill>
              </a:rPr>
              <a:t>b</a:t>
            </a:r>
            <a:r>
              <a:rPr lang="ru-RU" sz="2700" b="1" dirty="0" smtClean="0">
                <a:solidFill>
                  <a:schemeClr val="tx1"/>
                </a:solidFill>
              </a:rPr>
              <a:t>2 = -2, с2 = 9.</a:t>
            </a:r>
            <a:endParaRPr lang="ru-RU" sz="27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57158" y="2214554"/>
            <a:ext cx="7643866" cy="335758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Задание 3.</a:t>
            </a:r>
            <a:r>
              <a:rPr lang="ru-RU" b="1" dirty="0" smtClean="0">
                <a:solidFill>
                  <a:schemeClr val="tx1"/>
                </a:solidFill>
              </a:rPr>
              <a:t> (Устно.)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Проверьте, являются  ли числа  </a:t>
            </a:r>
            <a:r>
              <a:rPr lang="ru-RU" b="1" dirty="0" err="1" smtClean="0">
                <a:solidFill>
                  <a:schemeClr val="tx1"/>
                </a:solidFill>
              </a:rPr>
              <a:t>х</a:t>
            </a:r>
            <a:r>
              <a:rPr lang="ru-RU" b="1" dirty="0" smtClean="0">
                <a:solidFill>
                  <a:schemeClr val="tx1"/>
                </a:solidFill>
              </a:rPr>
              <a:t> = 4 , у = 3  решениями системы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Решение: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</a:t>
            </a: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15074" y="357166"/>
            <a:ext cx="2571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 – у = 2,</a:t>
            </a:r>
          </a:p>
          <a:p>
            <a:r>
              <a:rPr lang="ru-RU" sz="3200" b="1" dirty="0" smtClean="0"/>
              <a:t>3х – 2у = 9. </a:t>
            </a:r>
            <a:endParaRPr lang="ru-RU" sz="3200" b="1" dirty="0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6106647" y="438575"/>
            <a:ext cx="214314" cy="9144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4357686" y="3429000"/>
            <a:ext cx="214314" cy="1057276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000" dirty="0"/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928662" y="4429132"/>
            <a:ext cx="214314" cy="1057276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4429133"/>
            <a:ext cx="3069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2,5 ·4 – 3 · 3 =1,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5·4 – 6 · 3 = 2.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6" name="Содержимое 15"/>
          <p:cNvSpPr>
            <a:spLocks noGrp="1"/>
          </p:cNvSpPr>
          <p:nvPr>
            <p:ph sz="half" idx="4294967295"/>
          </p:nvPr>
        </p:nvSpPr>
        <p:spPr>
          <a:xfrm>
            <a:off x="4648200" y="3429001"/>
            <a:ext cx="2948136" cy="105727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2,5х – 3у = 1,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5х – 6у = 2.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1472" y="5857892"/>
            <a:ext cx="8215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Ответ:  </a:t>
            </a:r>
            <a:r>
              <a:rPr lang="ru-RU" sz="2800" b="1" dirty="0" smtClean="0">
                <a:solidFill>
                  <a:srgbClr val="FF0000"/>
                </a:solidFill>
              </a:rPr>
              <a:t>числа  </a:t>
            </a:r>
            <a:r>
              <a:rPr lang="ru-RU" sz="2800" b="1" dirty="0" err="1" smtClean="0">
                <a:solidFill>
                  <a:srgbClr val="FF0000"/>
                </a:solidFill>
              </a:rPr>
              <a:t>х</a:t>
            </a:r>
            <a:r>
              <a:rPr lang="ru-RU" sz="2800" b="1" dirty="0" smtClean="0">
                <a:solidFill>
                  <a:srgbClr val="FF0000"/>
                </a:solidFill>
              </a:rPr>
              <a:t> = 4 , у = 3  являются  решениями системы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04E4BA-A4C9-4EB5-B593-B781054EA97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2722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0107" y="908720"/>
            <a:ext cx="7283512" cy="2477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989" y="3717032"/>
            <a:ext cx="7976658" cy="251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8" y="188640"/>
            <a:ext cx="8958570" cy="1584176"/>
          </a:xfrm>
        </p:spPr>
        <p:txBody>
          <a:bodyPr>
            <a:no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32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линейных уравнений с двумя неизвестными</a:t>
            </a:r>
            <a:endParaRPr lang="ru-RU" sz="32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19088" y="1196752"/>
            <a:ext cx="8229600" cy="1471613"/>
          </a:xfrm>
        </p:spPr>
        <p:txBody>
          <a:bodyPr rtlCol="0">
            <a:normAutofit/>
          </a:bodyPr>
          <a:lstStyle/>
          <a:p>
            <a:pPr marL="0" indent="2063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Сумма двух чисел равна 12, а разность равна 2. Найдите эти числа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82008" y="2564904"/>
            <a:ext cx="82296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20638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первое число, а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второе число, тогда: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Сумма чисел равна: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x + y = 12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Разность чисел равна: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x – y = 2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13" y="5286375"/>
            <a:ext cx="27241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86800" cy="1428736"/>
          </a:xfrm>
        </p:spPr>
        <p:txBody>
          <a:bodyPr>
            <a:no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32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линейных уравнений с двумя неизвестными</a:t>
            </a:r>
            <a:endParaRPr lang="ru-RU" sz="32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259181"/>
            <a:ext cx="8229600" cy="1185863"/>
          </a:xfrm>
        </p:spPr>
        <p:txBody>
          <a:bodyPr/>
          <a:lstStyle/>
          <a:p>
            <a:pPr marL="0" indent="20638">
              <a:buFont typeface="Wingdings 2" pitchFamily="18" charset="2"/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Пара значений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x = 7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y = 5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являются решением данной системы.</a:t>
            </a: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37" y="2292659"/>
            <a:ext cx="262413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829" y="3789040"/>
            <a:ext cx="8358246" cy="2286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Решением системы уравнений с двумя переменными называется пара значений переменных, при которых оба уравнения системы обращается в верное равенство</a:t>
            </a:r>
          </a:p>
        </p:txBody>
      </p:sp>
      <p:sp>
        <p:nvSpPr>
          <p:cNvPr id="7178" name="Rectangle 9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7158" y="1857364"/>
            <a:ext cx="8501122" cy="27146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Решить систему уравнений  - значит найти все её решения, либо доказать, что их нет</a:t>
            </a: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920880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Решение системы уравнений графическим способом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1359177420"/>
              </p:ext>
            </p:extLst>
          </p:nvPr>
        </p:nvGraphicFramePr>
        <p:xfrm>
          <a:off x="1115616" y="1772816"/>
          <a:ext cx="3160351" cy="1440160"/>
        </p:xfrm>
        <a:graphic>
          <a:graphicData uri="http://schemas.openxmlformats.org/presentationml/2006/ole">
            <p:oleObj spid="_x0000_s26632" name="Формула" r:id="rId3" imgW="1002865" imgH="457002" progId="Equation.3">
              <p:embed/>
            </p:oleObj>
          </a:graphicData>
        </a:graphic>
      </p:graphicFrame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1" y="3645024"/>
            <a:ext cx="4586301" cy="280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020272" y="5949280"/>
            <a:ext cx="1484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Ответ: (0;2).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8064" y="1825222"/>
            <a:ext cx="37444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Построим в координатной плоскости графики уравнений системы.</a:t>
            </a:r>
          </a:p>
          <a:p>
            <a:r>
              <a:rPr lang="ru-RU" sz="2800" dirty="0" smtClean="0"/>
              <a:t>Графики пересекаются в точке А(0;2)</a:t>
            </a:r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85153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136</TotalTime>
  <Words>346</Words>
  <Application>Microsoft Office PowerPoint</Application>
  <PresentationFormat>Экран (4:3)</PresentationFormat>
  <Paragraphs>54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Воздушный поток</vt:lpstr>
      <vt:lpstr>Формула</vt:lpstr>
      <vt:lpstr>Системы линейных уравнений с двумя переменными</vt:lpstr>
      <vt:lpstr>Слайд 2</vt:lpstr>
      <vt:lpstr>Слайд 3</vt:lpstr>
      <vt:lpstr>Например, в системе     а1 = 1, b1 = -1, с1 = 2; а2 = 3, b2 = -2, с2 = 9.</vt:lpstr>
      <vt:lpstr>Слайд 5</vt:lpstr>
      <vt:lpstr>Система линейных уравнений с двумя неизвестными</vt:lpstr>
      <vt:lpstr>Система линейных уравнений с двумя неизвестными</vt:lpstr>
      <vt:lpstr>Слайд 8</vt:lpstr>
      <vt:lpstr>Решение системы уравнений графическим способом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Системы линейных уравнений с двумя неизвестными</dc:title>
  <dc:creator>Admin</dc:creator>
  <cp:lastModifiedBy>1</cp:lastModifiedBy>
  <cp:revision>16</cp:revision>
  <dcterms:created xsi:type="dcterms:W3CDTF">2012-04-23T17:31:38Z</dcterms:created>
  <dcterms:modified xsi:type="dcterms:W3CDTF">2020-04-22T08:13:45Z</dcterms:modified>
</cp:coreProperties>
</file>